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75" r:id="rId6"/>
    <p:sldId id="273" r:id="rId7"/>
    <p:sldId id="274" r:id="rId8"/>
    <p:sldId id="276" r:id="rId9"/>
    <p:sldId id="279" r:id="rId10"/>
    <p:sldId id="27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58"/>
    <a:srgbClr val="BEDF57"/>
    <a:srgbClr val="649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CB0BD-FFB1-5245-8D1E-F44A04AA1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b="1" dirty="0"/>
              <a:t>산학 협력 </a:t>
            </a:r>
            <a:r>
              <a:rPr kumimoji="1" lang="ko-KR" altLang="en-US" b="1" dirty="0" err="1"/>
              <a:t>캡스톤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설계</a:t>
            </a:r>
            <a:endParaRPr kumimoji="1" lang="ko-Kore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1B4EC-F120-C845-BE33-9DD82EAF4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ko-KR" altLang="en-US" dirty="0"/>
              <a:t>디자인 </a:t>
            </a:r>
            <a:r>
              <a:rPr kumimoji="1" lang="ko-KR" altLang="en-US" dirty="0" err="1"/>
              <a:t>씽킹</a:t>
            </a:r>
            <a:r>
              <a:rPr kumimoji="1" lang="ko-KR" altLang="en-US" dirty="0"/>
              <a:t> 과정 적용 결과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sz="2000" dirty="0"/>
              <a:t>팀장 </a:t>
            </a:r>
            <a:r>
              <a:rPr kumimoji="1" lang="en-US" altLang="ko-Kore-KR" sz="2000" dirty="0"/>
              <a:t>2</a:t>
            </a:r>
            <a:r>
              <a:rPr kumimoji="1" lang="en-US" altLang="ko-KR" sz="2000" dirty="0"/>
              <a:t>015722001 </a:t>
            </a:r>
            <a:r>
              <a:rPr kumimoji="1" lang="ko-KR" altLang="en-US" sz="2000" dirty="0" err="1"/>
              <a:t>주재훈</a:t>
            </a:r>
            <a:endParaRPr kumimoji="1" lang="en-US" altLang="ko-KR" sz="2000" dirty="0"/>
          </a:p>
          <a:p>
            <a:r>
              <a:rPr kumimoji="1" lang="ko-KR" altLang="en-US" sz="2000" dirty="0"/>
              <a:t>팀원 </a:t>
            </a:r>
            <a:r>
              <a:rPr kumimoji="1" lang="en-US" altLang="ko-KR" sz="2000" dirty="0"/>
              <a:t>2015722099 </a:t>
            </a:r>
            <a:r>
              <a:rPr kumimoji="1" lang="ko-KR" altLang="en-US" sz="2000" dirty="0"/>
              <a:t>박동현</a:t>
            </a:r>
            <a:endParaRPr kumimoji="1" lang="en-US" altLang="ko-KR" sz="2000" dirty="0"/>
          </a:p>
          <a:p>
            <a:r>
              <a:rPr kumimoji="1" lang="ko-KR" altLang="en-US" sz="2000" dirty="0"/>
              <a:t>팀원 </a:t>
            </a:r>
            <a:r>
              <a:rPr kumimoji="1" lang="en-US" altLang="ko-KR" sz="2000" dirty="0"/>
              <a:t>2015722065 </a:t>
            </a:r>
            <a:r>
              <a:rPr kumimoji="1" lang="ko-KR" altLang="en-US" sz="2000" dirty="0"/>
              <a:t>최진호</a:t>
            </a:r>
            <a:endParaRPr kumimoji="1" lang="en-US" altLang="ko-KR" sz="2000" dirty="0"/>
          </a:p>
          <a:p>
            <a:r>
              <a:rPr kumimoji="1" lang="ko-Kore-KR" altLang="en-US" sz="2000" dirty="0"/>
              <a:t>팀원</a:t>
            </a:r>
            <a:r>
              <a:rPr kumimoji="1" lang="en-US" altLang="ko-Kore-KR" sz="2000" dirty="0"/>
              <a:t> </a:t>
            </a:r>
            <a:r>
              <a:rPr kumimoji="1" lang="en-US" altLang="ko-KR" sz="2000" dirty="0"/>
              <a:t>2015722010 </a:t>
            </a:r>
            <a:r>
              <a:rPr kumimoji="1" lang="ko-KR" altLang="en-US" sz="2000" dirty="0"/>
              <a:t>최현구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819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4.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결론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[1/1]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베스트 아이디어를 정리한 최종 결론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A80EFF2-4555-4040-B903-C6AD245A9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177672"/>
              </p:ext>
            </p:extLst>
          </p:nvPr>
        </p:nvGraphicFramePr>
        <p:xfrm>
          <a:off x="898072" y="1804286"/>
          <a:ext cx="10442472" cy="4292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50">
                  <a:extLst>
                    <a:ext uri="{9D8B030D-6E8A-4147-A177-3AD203B41FA5}">
                      <a16:colId xmlns:a16="http://schemas.microsoft.com/office/drawing/2014/main" val="3589591539"/>
                    </a:ext>
                  </a:extLst>
                </a:gridCol>
                <a:gridCol w="8213522">
                  <a:extLst>
                    <a:ext uri="{9D8B030D-6E8A-4147-A177-3AD203B41FA5}">
                      <a16:colId xmlns:a16="http://schemas.microsoft.com/office/drawing/2014/main" val="1170864926"/>
                    </a:ext>
                  </a:extLst>
                </a:gridCol>
              </a:tblGrid>
              <a:tr h="348602">
                <a:tc>
                  <a:txBody>
                    <a:bodyPr/>
                    <a:lstStyle/>
                    <a:p>
                      <a:pPr algn="ctr"/>
                      <a:endParaRPr lang="ko-Kore-KR" altLang="en-US" sz="1300" dirty="0"/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최종 결론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078105"/>
                  </a:ext>
                </a:extLst>
              </a:tr>
              <a:tr h="47829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베스트 아이디어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b="0" dirty="0"/>
                        <a:t>BEFORE </a:t>
                      </a:r>
                      <a:r>
                        <a:rPr lang="en-US" altLang="ko-Kore-KR" sz="1300" b="0" dirty="0">
                          <a:sym typeface="Wingdings" pitchFamily="2" charset="2"/>
                        </a:rPr>
                        <a:t> AFTER </a:t>
                      </a:r>
                      <a:r>
                        <a:rPr lang="ko-KR" altLang="en-US" sz="1300" b="0" dirty="0">
                          <a:sym typeface="Wingdings" pitchFamily="2" charset="2"/>
                        </a:rPr>
                        <a:t>피부 사진 이미지 처리를 통한 개선점 파악 </a:t>
                      </a:r>
                      <a:r>
                        <a:rPr lang="en-US" altLang="ko-KR" sz="1300" b="0" dirty="0">
                          <a:sym typeface="Wingdings" pitchFamily="2" charset="2"/>
                        </a:rPr>
                        <a:t>Application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6094453"/>
                  </a:ext>
                </a:extLst>
              </a:tr>
              <a:tr h="24039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 스케치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300" b="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53256"/>
                  </a:ext>
                </a:extLst>
              </a:tr>
              <a:tr h="106167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주요 기능 및 특징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ore-KR" altLang="en-US" sz="1300" b="0" dirty="0"/>
                        <a:t>이미지처리 기법을 통해 모공과 주름 상태 진단</a:t>
                      </a:r>
                      <a:endParaRPr lang="en-US" altLang="ko-Kore-KR" sz="1300" b="0" dirty="0"/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ore-KR" sz="1300" b="0" dirty="0"/>
                        <a:t>BEFORE </a:t>
                      </a:r>
                      <a:r>
                        <a:rPr lang="en-US" altLang="ko-Kore-KR" sz="1300" b="0" dirty="0">
                          <a:sym typeface="Wingdings" pitchFamily="2" charset="2"/>
                        </a:rPr>
                        <a:t> AFTER</a:t>
                      </a:r>
                      <a:r>
                        <a:rPr lang="ko-Kore-KR" altLang="en-US" sz="1300" b="0" dirty="0">
                          <a:sym typeface="Wingdings" pitchFamily="2" charset="2"/>
                        </a:rPr>
                        <a:t> 비교를 진행하여 미용제품 사용 후 개선정도 파악</a:t>
                      </a:r>
                      <a:endParaRPr lang="en-US" altLang="ko-Kore-KR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94891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659AB13E-C6D5-FB46-A737-272D2DA3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4" y="3035628"/>
            <a:ext cx="1282609" cy="1282609"/>
          </a:xfrm>
          <a:prstGeom prst="rect">
            <a:avLst/>
          </a:prstGeom>
        </p:spPr>
      </p:pic>
      <p:sp>
        <p:nvSpPr>
          <p:cNvPr id="20" name="십자형[C] 19">
            <a:extLst>
              <a:ext uri="{FF2B5EF4-FFF2-40B4-BE49-F238E27FC236}">
                <a16:creationId xmlns:a16="http://schemas.microsoft.com/office/drawing/2014/main" id="{A25AF61A-5AC9-034A-8DA4-E04F934BE18C}"/>
              </a:ext>
            </a:extLst>
          </p:cNvPr>
          <p:cNvSpPr/>
          <p:nvPr/>
        </p:nvSpPr>
        <p:spPr>
          <a:xfrm>
            <a:off x="5293056" y="3744453"/>
            <a:ext cx="365007" cy="365007"/>
          </a:xfrm>
          <a:prstGeom prst="plus">
            <a:avLst>
              <a:gd name="adj" fmla="val 40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E174A2-D9C1-B14D-A768-35B63970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62" y="3132200"/>
            <a:ext cx="1017897" cy="10178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265258E-1390-7649-89D9-2CCF89B0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736" y="3104116"/>
            <a:ext cx="1035347" cy="1035347"/>
          </a:xfrm>
          <a:prstGeom prst="rect">
            <a:avLst/>
          </a:prstGeom>
        </p:spPr>
      </p:pic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C86CF1B-3E55-1F45-B9A1-98528B1838D9}"/>
              </a:ext>
            </a:extLst>
          </p:cNvPr>
          <p:cNvCxnSpPr>
            <a:cxnSpLocks/>
          </p:cNvCxnSpPr>
          <p:nvPr/>
        </p:nvCxnSpPr>
        <p:spPr>
          <a:xfrm>
            <a:off x="8191808" y="3843874"/>
            <a:ext cx="377687" cy="0"/>
          </a:xfrm>
          <a:prstGeom prst="line">
            <a:avLst/>
          </a:prstGeom>
          <a:ln w="5715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40CECE-4446-0640-BF87-8D3BC0B2BDF6}"/>
              </a:ext>
            </a:extLst>
          </p:cNvPr>
          <p:cNvSpPr txBox="1"/>
          <p:nvPr/>
        </p:nvSpPr>
        <p:spPr>
          <a:xfrm>
            <a:off x="3439884" y="4419633"/>
            <a:ext cx="1853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b="1" dirty="0">
                <a:solidFill>
                  <a:schemeClr val="bg1"/>
                </a:solidFill>
              </a:rPr>
              <a:t>미용 제품 사용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9CC0CD-6C59-8844-A723-A388A9F714A7}"/>
              </a:ext>
            </a:extLst>
          </p:cNvPr>
          <p:cNvSpPr txBox="1"/>
          <p:nvPr/>
        </p:nvSpPr>
        <p:spPr>
          <a:xfrm>
            <a:off x="5949124" y="4347324"/>
            <a:ext cx="18531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</a:rPr>
              <a:t>AFTER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이미지 촬영</a:t>
            </a:r>
            <a:endParaRPr kumimoji="1" lang="ko-Kore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A499BB-F8D7-C344-BD76-2EC98DEBB27B}"/>
              </a:ext>
            </a:extLst>
          </p:cNvPr>
          <p:cNvSpPr txBox="1"/>
          <p:nvPr/>
        </p:nvSpPr>
        <p:spPr>
          <a:xfrm>
            <a:off x="8459485" y="4195799"/>
            <a:ext cx="2815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chemeClr val="bg1"/>
                </a:solidFill>
              </a:rPr>
              <a:t>BEFORE</a:t>
            </a:r>
            <a:r>
              <a:rPr kumimoji="1" lang="en-US" altLang="ko-KR" sz="1500" b="1" dirty="0">
                <a:solidFill>
                  <a:schemeClr val="bg1"/>
                </a:solidFill>
                <a:sym typeface="Wingdings" pitchFamily="2" charset="2"/>
              </a:rPr>
              <a:t>AFTER</a:t>
            </a:r>
          </a:p>
          <a:p>
            <a:pPr algn="ctr"/>
            <a:r>
              <a:rPr kumimoji="1" lang="ko-KR" altLang="en-US" sz="1500" b="1" dirty="0">
                <a:solidFill>
                  <a:schemeClr val="bg1"/>
                </a:solidFill>
              </a:rPr>
              <a:t>개선점 파악</a:t>
            </a:r>
            <a:r>
              <a:rPr kumimoji="1" lang="en-US" altLang="ko-KR" sz="1500" b="1" dirty="0">
                <a:solidFill>
                  <a:schemeClr val="bg1"/>
                </a:solidFill>
              </a:rPr>
              <a:t> </a:t>
            </a:r>
            <a:r>
              <a:rPr kumimoji="1" lang="en-US" altLang="ko-Kore-KR" sz="1500" b="1" dirty="0">
                <a:solidFill>
                  <a:schemeClr val="bg1"/>
                </a:solidFill>
              </a:rPr>
              <a:t>Application</a:t>
            </a:r>
            <a:endParaRPr kumimoji="1" lang="ko-Kore-KR" altLang="en-US" sz="1500" b="1" dirty="0">
              <a:solidFill>
                <a:schemeClr val="bg1"/>
              </a:solidFill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241C9F5A-895B-8C41-8AEB-078849F78E38}"/>
              </a:ext>
            </a:extLst>
          </p:cNvPr>
          <p:cNvCxnSpPr>
            <a:cxnSpLocks/>
          </p:cNvCxnSpPr>
          <p:nvPr/>
        </p:nvCxnSpPr>
        <p:spPr>
          <a:xfrm>
            <a:off x="8191808" y="4052596"/>
            <a:ext cx="377687" cy="0"/>
          </a:xfrm>
          <a:prstGeom prst="line">
            <a:avLst/>
          </a:prstGeom>
          <a:ln w="5715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8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807743" y="2411169"/>
            <a:ext cx="11093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0" b="1" dirty="0">
                <a:solidFill>
                  <a:schemeClr val="bg1"/>
                </a:solidFill>
              </a:rPr>
              <a:t>Thank you</a:t>
            </a:r>
            <a:endParaRPr kumimoji="1" lang="ko-Kore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953CC-9A13-844E-891B-49DF9E0A7F74}"/>
              </a:ext>
            </a:extLst>
          </p:cNvPr>
          <p:cNvSpPr txBox="1"/>
          <p:nvPr/>
        </p:nvSpPr>
        <p:spPr>
          <a:xfrm>
            <a:off x="807743" y="4042385"/>
            <a:ext cx="110939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b="1" dirty="0" err="1">
                <a:solidFill>
                  <a:schemeClr val="bg1"/>
                </a:solidFill>
              </a:rPr>
              <a:t>algoITso</a:t>
            </a:r>
            <a:endParaRPr kumimoji="1" lang="en-US" altLang="ko-KR" sz="25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5D2D9-6701-2546-A74A-FC0D0AC2328C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F6CD2-A7A9-7C4B-A6C2-55FB9CB7A83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4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6" y="761216"/>
            <a:ext cx="2975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chemeClr val="bg1"/>
                </a:solidFill>
              </a:rPr>
              <a:t>목차</a:t>
            </a:r>
            <a:endParaRPr kumimoji="1" lang="ko-Kore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1AC16-41AB-5248-BD67-86C2E6604757}"/>
              </a:ext>
            </a:extLst>
          </p:cNvPr>
          <p:cNvSpPr txBox="1"/>
          <p:nvPr/>
        </p:nvSpPr>
        <p:spPr>
          <a:xfrm>
            <a:off x="4245114" y="1133980"/>
            <a:ext cx="5043713" cy="45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000" b="1" dirty="0">
                <a:solidFill>
                  <a:schemeClr val="bg1"/>
                </a:solidFill>
              </a:rPr>
              <a:t>0. </a:t>
            </a:r>
            <a:r>
              <a:rPr kumimoji="1" lang="ko-KR" altLang="en-US" sz="4000" b="1" dirty="0">
                <a:solidFill>
                  <a:schemeClr val="bg1"/>
                </a:solidFill>
              </a:rPr>
              <a:t>브레인 </a:t>
            </a:r>
            <a:r>
              <a:rPr kumimoji="1" lang="ko-KR" altLang="en-US" sz="4000" b="1" dirty="0" err="1">
                <a:solidFill>
                  <a:schemeClr val="bg1"/>
                </a:solidFill>
              </a:rPr>
              <a:t>스토밍</a:t>
            </a:r>
            <a:endParaRPr kumimoji="1" lang="en-US" altLang="ko-KR" sz="40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R" altLang="en-US" sz="4000" b="1" dirty="0">
                <a:solidFill>
                  <a:schemeClr val="bg1"/>
                </a:solidFill>
              </a:rPr>
              <a:t>공감하기</a:t>
            </a:r>
            <a:endParaRPr kumimoji="1" lang="en-US" altLang="ko-KR" sz="40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ore-KR" altLang="en-US" sz="4000" b="1" dirty="0">
                <a:solidFill>
                  <a:schemeClr val="bg1"/>
                </a:solidFill>
              </a:rPr>
              <a:t>문제정의</a:t>
            </a:r>
            <a:endParaRPr kumimoji="1" lang="en-US" altLang="ko-Kore-KR" sz="40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ore-KR" altLang="en-US" sz="4000" b="1" dirty="0">
                <a:solidFill>
                  <a:schemeClr val="bg1"/>
                </a:solidFill>
              </a:rPr>
              <a:t>아이디어 도출</a:t>
            </a:r>
            <a:endParaRPr kumimoji="1" lang="en-US" altLang="ko-Kore-KR" sz="40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ko-Kore-KR" altLang="en-US" sz="4000" b="1" dirty="0">
                <a:solidFill>
                  <a:schemeClr val="bg1"/>
                </a:solidFill>
              </a:rPr>
              <a:t>결론</a:t>
            </a:r>
            <a:endParaRPr kumimoji="1"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86773-A72F-0B42-A375-16C6C10A0CDF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BDDC0-E712-804C-BCC3-06FE4CED4FA4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5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0.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브레인 </a:t>
            </a:r>
            <a:r>
              <a:rPr kumimoji="1" lang="ko-KR" altLang="en-US" sz="3000" b="1" dirty="0" err="1">
                <a:solidFill>
                  <a:schemeClr val="bg1"/>
                </a:solidFill>
              </a:rPr>
              <a:t>스토밍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[1/2]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Cloud </a:t>
            </a:r>
            <a:r>
              <a:rPr kumimoji="1" lang="ko-KR" altLang="en-US" dirty="0">
                <a:solidFill>
                  <a:schemeClr val="bg1"/>
                </a:solidFill>
              </a:rPr>
              <a:t>기반 </a:t>
            </a:r>
            <a:r>
              <a:rPr kumimoji="1" lang="en-US" altLang="ko-KR" dirty="0">
                <a:solidFill>
                  <a:schemeClr val="bg1"/>
                </a:solidFill>
              </a:rPr>
              <a:t>Application</a:t>
            </a:r>
            <a:r>
              <a:rPr kumimoji="1" lang="ko-KR" altLang="en-US" dirty="0">
                <a:solidFill>
                  <a:schemeClr val="bg1"/>
                </a:solidFill>
              </a:rPr>
              <a:t>에 적합한 </a:t>
            </a:r>
            <a:r>
              <a:rPr kumimoji="1" lang="ko-KR" altLang="en-US" dirty="0" err="1">
                <a:solidFill>
                  <a:schemeClr val="bg1"/>
                </a:solidFill>
              </a:rPr>
              <a:t>자율주제</a:t>
            </a:r>
            <a:r>
              <a:rPr kumimoji="1" lang="ko-KR" altLang="en-US" dirty="0">
                <a:solidFill>
                  <a:schemeClr val="bg1"/>
                </a:solidFill>
              </a:rPr>
              <a:t> 선정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607542-7739-CF46-8CF9-5811C091F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23254"/>
              </p:ext>
            </p:extLst>
          </p:nvPr>
        </p:nvGraphicFramePr>
        <p:xfrm>
          <a:off x="898072" y="1721800"/>
          <a:ext cx="10442472" cy="435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50">
                  <a:extLst>
                    <a:ext uri="{9D8B030D-6E8A-4147-A177-3AD203B41FA5}">
                      <a16:colId xmlns:a16="http://schemas.microsoft.com/office/drawing/2014/main" val="3589591539"/>
                    </a:ext>
                  </a:extLst>
                </a:gridCol>
                <a:gridCol w="7428335">
                  <a:extLst>
                    <a:ext uri="{9D8B030D-6E8A-4147-A177-3AD203B41FA5}">
                      <a16:colId xmlns:a16="http://schemas.microsoft.com/office/drawing/2014/main" val="1170864926"/>
                    </a:ext>
                  </a:extLst>
                </a:gridCol>
                <a:gridCol w="785187">
                  <a:extLst>
                    <a:ext uri="{9D8B030D-6E8A-4147-A177-3AD203B41FA5}">
                      <a16:colId xmlns:a16="http://schemas.microsoft.com/office/drawing/2014/main" val="2290264013"/>
                    </a:ext>
                  </a:extLst>
                </a:gridCol>
              </a:tblGrid>
              <a:tr h="31124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주제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Cloud </a:t>
                      </a:r>
                      <a:r>
                        <a:rPr lang="ko-KR" altLang="en-US" sz="1300" dirty="0"/>
                        <a:t>기반 </a:t>
                      </a:r>
                      <a:r>
                        <a:rPr lang="en-US" altLang="ko-KR" sz="1300" dirty="0"/>
                        <a:t>Application</a:t>
                      </a:r>
                      <a:r>
                        <a:rPr lang="ko-KR" altLang="en-US" sz="1300" dirty="0"/>
                        <a:t>에 적합한 자율 주제</a:t>
                      </a:r>
                      <a:endParaRPr lang="ko-Kore-KR" altLang="en-US" sz="1300" dirty="0"/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78105"/>
                  </a:ext>
                </a:extLst>
              </a:tr>
              <a:tr h="311245">
                <a:tc rowSpan="9"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어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도출 및</a:t>
                      </a:r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ore-KR" sz="13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ore-KR" sz="13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선택표시방법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/>
                      <a:r>
                        <a:rPr lang="en-US" altLang="ko-Kore-KR" sz="1300" dirty="0">
                          <a:solidFill>
                            <a:schemeClr val="tx1"/>
                          </a:solidFill>
                        </a:rPr>
                        <a:t>O 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전원 찬성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ore-KR" sz="1300" dirty="0">
                          <a:solidFill>
                            <a:schemeClr val="tx1"/>
                          </a:solidFill>
                        </a:rPr>
                        <a:t>N 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일부 찬성</a:t>
                      </a:r>
                      <a:endParaRPr lang="en-US" altLang="ko-KR" sz="13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ore-KR" sz="1300" dirty="0">
                          <a:solidFill>
                            <a:schemeClr val="tx1"/>
                          </a:solidFill>
                        </a:rPr>
                        <a:t>X 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</a:rPr>
                        <a:t>전원 반대</a:t>
                      </a:r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 도출 목록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선택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368685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1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차량 번호판 식별 </a:t>
                      </a:r>
                      <a:r>
                        <a:rPr lang="en-US" altLang="ko-KR" sz="1300" dirty="0"/>
                        <a:t>CCTV</a:t>
                      </a:r>
                      <a:r>
                        <a:rPr lang="ko-KR" altLang="en-US" sz="1300" dirty="0"/>
                        <a:t>관리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N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031308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2</a:t>
                      </a:r>
                      <a:r>
                        <a:rPr lang="en-US" altLang="ko-KR" sz="1300" dirty="0"/>
                        <a:t>. CCTV</a:t>
                      </a:r>
                      <a:r>
                        <a:rPr lang="ko-KR" altLang="en-US" sz="1300" dirty="0"/>
                        <a:t>기반 자동 주차장 관리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O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338760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3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설계도면 치수 식별 및 실제 모델 </a:t>
                      </a:r>
                      <a:r>
                        <a:rPr lang="en-US" altLang="ko-KR" sz="1300" dirty="0"/>
                        <a:t>3D </a:t>
                      </a:r>
                      <a:r>
                        <a:rPr lang="ko-KR" altLang="en-US" sz="1300" dirty="0"/>
                        <a:t>구현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N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196057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4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문자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글귀 식별 후 사전적 정의 검색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X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06532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5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피부 미용 관리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O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513220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6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주식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투자 정보 예측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N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0290284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7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농수산물 경매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N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7616181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300" dirty="0"/>
                        <a:t>8</a:t>
                      </a:r>
                      <a:r>
                        <a:rPr lang="en-US" altLang="ko-KR" sz="1300" dirty="0"/>
                        <a:t>. </a:t>
                      </a:r>
                      <a:r>
                        <a:rPr lang="ko-KR" altLang="en-US" sz="1300" dirty="0"/>
                        <a:t>광운대학교 학생 강의 출석 관리 </a:t>
                      </a:r>
                      <a:r>
                        <a:rPr lang="en-US" altLang="ko-KR" sz="1300" dirty="0"/>
                        <a:t>Application</a:t>
                      </a:r>
                      <a:endParaRPr lang="ko-Kore-KR" alt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O</a:t>
                      </a:r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805045"/>
                  </a:ext>
                </a:extLst>
              </a:tr>
              <a:tr h="311245"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선택된</a:t>
                      </a:r>
                      <a:r>
                        <a:rPr lang="en-US" altLang="ko-Kore-KR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300" b="1" dirty="0"/>
                        <a:t>A. CCTV</a:t>
                      </a:r>
                      <a:r>
                        <a:rPr lang="ko-KR" altLang="en-US" sz="1300" b="1" dirty="0"/>
                        <a:t>기반 자동 주차장 관리 </a:t>
                      </a:r>
                      <a:r>
                        <a:rPr lang="en-US" altLang="ko-KR" sz="1300" b="1" dirty="0"/>
                        <a:t>Application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253256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300" b="1" dirty="0"/>
                        <a:t>B. </a:t>
                      </a:r>
                      <a:r>
                        <a:rPr lang="ko-KR" altLang="en-US" sz="1300" b="1" dirty="0"/>
                        <a:t>설계도면 치수 식별 및 실제 모델 </a:t>
                      </a:r>
                      <a:r>
                        <a:rPr lang="en-US" altLang="ko-KR" sz="1300" b="1" dirty="0"/>
                        <a:t>3D </a:t>
                      </a:r>
                      <a:r>
                        <a:rPr lang="ko-KR" altLang="en-US" sz="1300" b="1" dirty="0"/>
                        <a:t>구현 </a:t>
                      </a:r>
                      <a:r>
                        <a:rPr lang="en-US" altLang="ko-KR" sz="1300" b="1" dirty="0"/>
                        <a:t>Application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498532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300" b="1" dirty="0"/>
                        <a:t>C. </a:t>
                      </a:r>
                      <a:r>
                        <a:rPr lang="ko-KR" altLang="en-US" sz="1300" b="1" dirty="0"/>
                        <a:t>피부 미용 관리 </a:t>
                      </a:r>
                      <a:r>
                        <a:rPr lang="en-US" altLang="ko-KR" sz="1300" b="1" dirty="0"/>
                        <a:t>Application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739646"/>
                  </a:ext>
                </a:extLst>
              </a:tr>
              <a:tr h="311245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300" b="1" dirty="0"/>
                        <a:t>D. </a:t>
                      </a:r>
                      <a:r>
                        <a:rPr lang="ko-KR" altLang="en-US" sz="1300" b="1" dirty="0"/>
                        <a:t>광운대학교 학생 강의 출석 관리 </a:t>
                      </a:r>
                      <a:r>
                        <a:rPr lang="en-US" altLang="ko-KR" sz="1300" b="1" dirty="0"/>
                        <a:t>Application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57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44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0.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브레인 </a:t>
            </a:r>
            <a:r>
              <a:rPr kumimoji="1" lang="ko-KR" altLang="en-US" sz="3000" b="1" dirty="0" err="1">
                <a:solidFill>
                  <a:schemeClr val="bg1"/>
                </a:solidFill>
              </a:rPr>
              <a:t>스토밍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[2/2]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평가 기준에 따른 최종 아이디어 선택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607542-7739-CF46-8CF9-5811C091F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619708"/>
              </p:ext>
            </p:extLst>
          </p:nvPr>
        </p:nvGraphicFramePr>
        <p:xfrm>
          <a:off x="898072" y="1721802"/>
          <a:ext cx="10442472" cy="437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50">
                  <a:extLst>
                    <a:ext uri="{9D8B030D-6E8A-4147-A177-3AD203B41FA5}">
                      <a16:colId xmlns:a16="http://schemas.microsoft.com/office/drawing/2014/main" val="3589591539"/>
                    </a:ext>
                  </a:extLst>
                </a:gridCol>
                <a:gridCol w="1642704">
                  <a:extLst>
                    <a:ext uri="{9D8B030D-6E8A-4147-A177-3AD203B41FA5}">
                      <a16:colId xmlns:a16="http://schemas.microsoft.com/office/drawing/2014/main" val="1170864926"/>
                    </a:ext>
                  </a:extLst>
                </a:gridCol>
                <a:gridCol w="1642705">
                  <a:extLst>
                    <a:ext uri="{9D8B030D-6E8A-4147-A177-3AD203B41FA5}">
                      <a16:colId xmlns:a16="http://schemas.microsoft.com/office/drawing/2014/main" val="1176656662"/>
                    </a:ext>
                  </a:extLst>
                </a:gridCol>
                <a:gridCol w="1642704">
                  <a:extLst>
                    <a:ext uri="{9D8B030D-6E8A-4147-A177-3AD203B41FA5}">
                      <a16:colId xmlns:a16="http://schemas.microsoft.com/office/drawing/2014/main" val="3772857305"/>
                    </a:ext>
                  </a:extLst>
                </a:gridCol>
                <a:gridCol w="1642705">
                  <a:extLst>
                    <a:ext uri="{9D8B030D-6E8A-4147-A177-3AD203B41FA5}">
                      <a16:colId xmlns:a16="http://schemas.microsoft.com/office/drawing/2014/main" val="2206499235"/>
                    </a:ext>
                  </a:extLst>
                </a:gridCol>
                <a:gridCol w="1642704">
                  <a:extLst>
                    <a:ext uri="{9D8B030D-6E8A-4147-A177-3AD203B41FA5}">
                      <a16:colId xmlns:a16="http://schemas.microsoft.com/office/drawing/2014/main" val="1426469512"/>
                    </a:ext>
                  </a:extLst>
                </a:gridCol>
              </a:tblGrid>
              <a:tr h="3066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dirty="0"/>
                        <a:t>주제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ore-KR" sz="1300" dirty="0"/>
                        <a:t>Cloud </a:t>
                      </a:r>
                      <a:r>
                        <a:rPr lang="ko-KR" altLang="en-US" sz="1300" dirty="0"/>
                        <a:t>기반 </a:t>
                      </a:r>
                      <a:r>
                        <a:rPr lang="en-US" altLang="ko-KR" sz="1300" dirty="0"/>
                        <a:t>Application</a:t>
                      </a:r>
                      <a:r>
                        <a:rPr lang="ko-KR" altLang="en-US" sz="1300" dirty="0"/>
                        <a:t>에 적합한 자율 주제</a:t>
                      </a:r>
                      <a:endParaRPr lang="ko-Kore-KR" altLang="en-US" sz="1300" dirty="0"/>
                    </a:p>
                  </a:txBody>
                  <a:tcPr anchor="ctr"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78105"/>
                  </a:ext>
                </a:extLst>
              </a:tr>
              <a:tr h="306657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 평가 기준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ko-Kore-KR" sz="1300" b="0" dirty="0"/>
                        <a:t>1. </a:t>
                      </a:r>
                      <a:r>
                        <a:rPr lang="ko-KR" altLang="en-US" sz="1300" b="0" dirty="0"/>
                        <a:t>아이디어의 참신성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94453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ko-KR" sz="1300" b="0" dirty="0"/>
                        <a:t>2. </a:t>
                      </a:r>
                      <a:r>
                        <a:rPr lang="ko-KR" altLang="en-US" sz="1300" b="0" dirty="0"/>
                        <a:t>개발 용이성 </a:t>
                      </a:r>
                      <a:r>
                        <a:rPr lang="en-US" altLang="ko-KR" sz="1300" b="0" dirty="0"/>
                        <a:t>(</a:t>
                      </a:r>
                      <a:r>
                        <a:rPr lang="ko-KR" altLang="en-US" sz="1300" b="0" dirty="0"/>
                        <a:t>개발 난이도 </a:t>
                      </a:r>
                      <a:r>
                        <a:rPr lang="en-US" altLang="ko-KR" sz="1300" b="0" dirty="0"/>
                        <a:t>/ </a:t>
                      </a:r>
                      <a:r>
                        <a:rPr lang="ko-KR" altLang="en-US" sz="1300" b="0" dirty="0"/>
                        <a:t>비용</a:t>
                      </a:r>
                      <a:r>
                        <a:rPr lang="en-US" altLang="ko-KR" sz="1300" b="0" dirty="0"/>
                        <a:t>)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43143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pPr algn="ctr"/>
                      <a:endParaRPr lang="ko-Kore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ko-KR" sz="1300" b="0" dirty="0"/>
                        <a:t>3. Application</a:t>
                      </a:r>
                      <a:r>
                        <a:rPr lang="ko-KR" altLang="en-US" sz="1300" b="0" dirty="0"/>
                        <a:t>을 통한 사용 적합성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91378"/>
                  </a:ext>
                </a:extLst>
              </a:tr>
              <a:tr h="500876">
                <a:tc rowSpan="5"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 평가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/>
                        <a:t>평가기준 </a:t>
                      </a:r>
                      <a:r>
                        <a:rPr lang="en-US" altLang="ko-KR" sz="1300" b="0" dirty="0"/>
                        <a:t>/</a:t>
                      </a:r>
                    </a:p>
                    <a:p>
                      <a:pPr algn="ctr"/>
                      <a:r>
                        <a:rPr lang="ko-KR" altLang="en-US" sz="1300" b="0" dirty="0"/>
                        <a:t>선택된 아이디어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/>
                        <a:t>아이디어의</a:t>
                      </a:r>
                      <a:endParaRPr lang="en-US" altLang="ko-KR" sz="1300" b="0" dirty="0"/>
                    </a:p>
                    <a:p>
                      <a:pPr algn="ctr"/>
                      <a:r>
                        <a:rPr lang="ko-KR" altLang="en-US" sz="1300" b="0" dirty="0"/>
                        <a:t>참신성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/>
                        <a:t>개발 용이성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/>
                        <a:t>사용 적합성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0" dirty="0"/>
                        <a:t>합계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7253256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A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3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2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7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498532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B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4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1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4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9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43977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C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3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4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5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1</a:t>
                      </a:r>
                      <a:r>
                        <a:rPr lang="en-US" altLang="ko-KR" sz="1300" b="0" dirty="0"/>
                        <a:t>2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739646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D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1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5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0" dirty="0"/>
                        <a:t>3</a:t>
                      </a:r>
                      <a:endParaRPr lang="ko-Kore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0" dirty="0"/>
                        <a:t>9</a:t>
                      </a:r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574830"/>
                  </a:ext>
                </a:extLst>
              </a:tr>
              <a:tr h="3066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최종 아이디어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300" b="1" dirty="0"/>
                        <a:t>C. </a:t>
                      </a:r>
                      <a:r>
                        <a:rPr lang="ko-KR" altLang="en-US" sz="1300" b="1" dirty="0"/>
                        <a:t>피부 미용 관리 </a:t>
                      </a:r>
                      <a:r>
                        <a:rPr lang="en-US" altLang="ko-KR" sz="1300" b="1" dirty="0"/>
                        <a:t>Application</a:t>
                      </a:r>
                      <a:endParaRPr lang="ko-Kore-KR" altLang="en-US" sz="13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94891"/>
                  </a:ext>
                </a:extLst>
              </a:tr>
              <a:tr h="5008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아이디어 다듬기</a:t>
                      </a:r>
                      <a:endParaRPr lang="ko-Kore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300" b="0" dirty="0"/>
                        <a:t>피부미용에 관심이 증가함에 따라</a:t>
                      </a:r>
                      <a:r>
                        <a:rPr lang="en-US" altLang="ko-KR" sz="1300" b="0" dirty="0"/>
                        <a:t>,</a:t>
                      </a:r>
                    </a:p>
                    <a:p>
                      <a:pPr algn="ctr"/>
                      <a:r>
                        <a:rPr lang="ko-KR" altLang="en-US" sz="1300" b="0" dirty="0"/>
                        <a:t>미용제품 사용 전 후 개선점 파악을 돕는 </a:t>
                      </a:r>
                      <a:r>
                        <a:rPr lang="en-US" altLang="ko-KR" sz="1300" b="0" dirty="0"/>
                        <a:t>Application </a:t>
                      </a:r>
                      <a:r>
                        <a:rPr lang="ko-KR" altLang="en-US" sz="1300" b="0" dirty="0"/>
                        <a:t>구상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04702"/>
                  </a:ext>
                </a:extLst>
              </a:tr>
              <a:tr h="306657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300" b="1" dirty="0">
                          <a:solidFill>
                            <a:schemeClr val="tx1"/>
                          </a:solidFill>
                        </a:rPr>
                        <a:t>아이디어 세부 기능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ko-Kore-KR" sz="1300" b="0" dirty="0"/>
                        <a:t>1. </a:t>
                      </a:r>
                      <a:r>
                        <a:rPr lang="ko-KR" altLang="en-US" sz="1300" b="0" dirty="0"/>
                        <a:t>미용 제품 사용 전 후 피부 개선사항 객관적 측정을 위한 알고리즘 도입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1129"/>
                  </a:ext>
                </a:extLst>
              </a:tr>
              <a:tr h="306657">
                <a:tc vMerge="1">
                  <a:txBody>
                    <a:bodyPr/>
                    <a:lstStyle/>
                    <a:p>
                      <a:pPr algn="ctr"/>
                      <a:endParaRPr lang="ko-Kore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altLang="ko-KR" sz="1300" b="0" dirty="0"/>
                        <a:t>2. </a:t>
                      </a:r>
                      <a:r>
                        <a:rPr lang="ko-KR" altLang="en-US" sz="1300" b="0" dirty="0"/>
                        <a:t>개선사항 진행 정도에 따른 미용제품 추천</a:t>
                      </a:r>
                      <a:endParaRPr lang="ko-Kore-KR" altLang="en-US" sz="13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5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24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1.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공감하기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[1/3]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인터넷 뉴스 기사를 통한 최근 동향 파악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BFA729-7FFA-8D49-80D2-BC0C71D5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46" y="1911619"/>
            <a:ext cx="3848096" cy="33280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6C289F-7229-AF46-BA1A-84792B0D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52" y="2403169"/>
            <a:ext cx="3192436" cy="33395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30AAF-853A-FB42-843E-7C960DB3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900" y="1911619"/>
            <a:ext cx="3848096" cy="25893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BE1490-09D8-FB4B-9216-A4885CAF0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646" y="1748665"/>
            <a:ext cx="9430706" cy="4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1.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공감하기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[2/3]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인터뷰를 통한 사용자 공감하기 </a:t>
            </a:r>
            <a:r>
              <a:rPr kumimoji="1" lang="en-US" altLang="ko-KR" dirty="0">
                <a:solidFill>
                  <a:schemeClr val="bg1"/>
                </a:solidFill>
              </a:rPr>
              <a:t>– </a:t>
            </a:r>
            <a:r>
              <a:rPr kumimoji="1" lang="ko-KR" altLang="en-US" dirty="0">
                <a:solidFill>
                  <a:schemeClr val="bg1"/>
                </a:solidFill>
              </a:rPr>
              <a:t>전체 </a:t>
            </a:r>
            <a:r>
              <a:rPr kumimoji="1" lang="en-US" altLang="ko-KR" dirty="0">
                <a:solidFill>
                  <a:schemeClr val="bg1"/>
                </a:solidFill>
              </a:rPr>
              <a:t>74</a:t>
            </a:r>
            <a:r>
              <a:rPr kumimoji="1" lang="ko-KR" altLang="en-US" dirty="0">
                <a:solidFill>
                  <a:schemeClr val="bg1"/>
                </a:solidFill>
              </a:rPr>
              <a:t>명 참여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8910A-C1D5-A641-B5CA-EF553F9D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83" y="2195650"/>
            <a:ext cx="4871952" cy="24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298CD3-ABAB-1844-A571-BE6FE1511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64" y="2168963"/>
            <a:ext cx="4706669" cy="2611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FC9E22-9E58-7348-B2CE-C51E43C4F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40" y="2235523"/>
            <a:ext cx="4706669" cy="2386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617FC1-D44D-4E4E-BD07-FB68BFCD2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809" y="2248322"/>
            <a:ext cx="5905131" cy="2466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E60DE1-10D9-BB43-95A7-B393F4A82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849" y="2191087"/>
            <a:ext cx="5800980" cy="2581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B059782-91E1-D241-9C11-133BA8A0E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14" y="2066406"/>
            <a:ext cx="5473175" cy="2611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31686D-EAA8-584A-BAD3-E20EA051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60" y="2268733"/>
            <a:ext cx="5294380" cy="2466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57DB740-B0DA-DC48-817C-FB47EE8435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9558" y="1804287"/>
            <a:ext cx="3080423" cy="4162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DD7DCD-8D30-0D4F-B13A-0573DB6940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826" y="1804287"/>
            <a:ext cx="3243211" cy="41643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4C8F16-0CFD-C340-9547-BACE4427E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137" y="1804287"/>
            <a:ext cx="9296400" cy="421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98DBBA-6004-5742-8166-344D334C12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1182" y="1834578"/>
            <a:ext cx="9029700" cy="139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285C5F-F153-694F-9910-1E091A2EAB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4832" y="3264494"/>
            <a:ext cx="9042400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E28A4B-850E-E341-B680-9957646ADD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1138" y="4097510"/>
            <a:ext cx="7833636" cy="158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4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1.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공감하기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[3/3]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관련 기사와 사용자 의견 종합 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5819C-D8F2-334A-AFD2-A12ED369404A}"/>
              </a:ext>
            </a:extLst>
          </p:cNvPr>
          <p:cNvSpPr txBox="1"/>
          <p:nvPr/>
        </p:nvSpPr>
        <p:spPr>
          <a:xfrm>
            <a:off x="1027289" y="1629723"/>
            <a:ext cx="9810044" cy="177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1500" dirty="0">
                <a:solidFill>
                  <a:schemeClr val="bg1"/>
                </a:solidFill>
              </a:rPr>
              <a:t>성별과 연령대 관계없이 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미용에 많은 관심을 보임</a:t>
            </a:r>
            <a:endParaRPr kumimoji="1" lang="en-US" altLang="ko-Kore-KR" sz="15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ore-KR" altLang="en-US" sz="1500" dirty="0">
                <a:solidFill>
                  <a:schemeClr val="bg1"/>
                </a:solidFill>
              </a:rPr>
              <a:t>미용관련 어플리케이션 </a:t>
            </a:r>
            <a:r>
              <a:rPr kumimoji="1" lang="en-US" altLang="ko-Kore-KR" sz="1500" dirty="0">
                <a:solidFill>
                  <a:schemeClr val="bg1"/>
                </a:solidFill>
              </a:rPr>
              <a:t>:</a:t>
            </a:r>
            <a:r>
              <a:rPr kumimoji="1" lang="ko-Kore-KR" altLang="en-US" sz="1500" dirty="0">
                <a:solidFill>
                  <a:schemeClr val="bg1"/>
                </a:solidFill>
              </a:rPr>
              <a:t> 이용해보진 않았으나</a:t>
            </a:r>
            <a:r>
              <a:rPr kumimoji="1" lang="en-US" altLang="ko-Kore-KR" sz="1500" dirty="0">
                <a:solidFill>
                  <a:schemeClr val="bg1"/>
                </a:solidFill>
              </a:rPr>
              <a:t>, 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필요성을 느낌</a:t>
            </a:r>
            <a:endParaRPr kumimoji="1" lang="en-US" altLang="ko-KR" sz="15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1500" dirty="0">
                <a:solidFill>
                  <a:schemeClr val="bg1"/>
                </a:solidFill>
              </a:rPr>
              <a:t>미용제품 사용 후 개선됨을 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잘 모르는 경우가 많음</a:t>
            </a:r>
            <a:endParaRPr kumimoji="1" lang="en-US" altLang="ko-KR" sz="15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ko-KR" altLang="en-US" sz="1500" dirty="0">
                <a:solidFill>
                  <a:schemeClr val="bg1"/>
                </a:solidFill>
              </a:rPr>
              <a:t>개선 정도 파악의 중요도 </a:t>
            </a:r>
            <a:r>
              <a:rPr kumimoji="1" lang="en-US" altLang="ko-KR" sz="1500" dirty="0">
                <a:solidFill>
                  <a:schemeClr val="bg1"/>
                </a:solidFill>
              </a:rPr>
              <a:t>: 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수분 </a:t>
            </a:r>
            <a:r>
              <a:rPr kumimoji="1" lang="en-US" altLang="ko-KR" sz="1500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피지</a:t>
            </a:r>
            <a:r>
              <a:rPr kumimoji="1" lang="en-US" altLang="ko-KR" sz="1500" b="1" dirty="0">
                <a:solidFill>
                  <a:schemeClr val="bg1"/>
                </a:solidFill>
              </a:rPr>
              <a:t>(</a:t>
            </a:r>
            <a:r>
              <a:rPr kumimoji="1" lang="ko-KR" altLang="en-US" sz="1500" b="1" dirty="0">
                <a:solidFill>
                  <a:schemeClr val="bg1"/>
                </a:solidFill>
              </a:rPr>
              <a:t>모공</a:t>
            </a:r>
            <a:r>
              <a:rPr kumimoji="1" lang="en-US" altLang="ko-KR" sz="1500" b="1" dirty="0">
                <a:solidFill>
                  <a:schemeClr val="bg1"/>
                </a:solidFill>
              </a:rPr>
              <a:t>) </a:t>
            </a:r>
            <a:r>
              <a:rPr kumimoji="1" lang="en-US" altLang="ko-KR" sz="1500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ko-KR" altLang="en-US" sz="1500" b="1" dirty="0">
                <a:solidFill>
                  <a:schemeClr val="bg1"/>
                </a:solidFill>
                <a:sym typeface="Wingdings" pitchFamily="2" charset="2"/>
              </a:rPr>
              <a:t>미백 </a:t>
            </a:r>
            <a:r>
              <a:rPr kumimoji="1" lang="en-US" altLang="ko-KR" sz="1500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kumimoji="1" lang="ko-KR" altLang="en-US" sz="1500" b="1" dirty="0">
                <a:solidFill>
                  <a:schemeClr val="bg1"/>
                </a:solidFill>
                <a:sym typeface="Wingdings" pitchFamily="2" charset="2"/>
              </a:rPr>
              <a:t>주름</a:t>
            </a:r>
            <a:endParaRPr kumimoji="1" lang="en-US" altLang="ko-KR" sz="1500" b="1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kumimoji="1" lang="en-US" altLang="ko-Kore-KR" sz="1500" b="1" dirty="0">
              <a:solidFill>
                <a:schemeClr val="bg1"/>
              </a:solidFill>
            </a:endParaRP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6C733065-29C0-5747-BDE9-78238CAFB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72" y="3609624"/>
            <a:ext cx="4926200" cy="2341288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1" name="AutoShape 17">
            <a:extLst>
              <a:ext uri="{FF2B5EF4-FFF2-40B4-BE49-F238E27FC236}">
                <a16:creationId xmlns:a16="http://schemas.microsoft.com/office/drawing/2014/main" id="{3695C587-F9E5-FE4A-963F-B203DCC8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890" y="3472439"/>
            <a:ext cx="2682236" cy="29361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ore-KR" altLang="en-US" sz="1300" b="1" dirty="0">
                <a:latin typeface="+mj-ea"/>
                <a:ea typeface="+mj-ea"/>
              </a:rPr>
              <a:t>미용 </a:t>
            </a:r>
            <a:r>
              <a:rPr lang="en-US" altLang="ko-Kore-KR" sz="1300" b="1" dirty="0">
                <a:latin typeface="+mj-ea"/>
                <a:ea typeface="+mj-ea"/>
              </a:rPr>
              <a:t>App</a:t>
            </a:r>
            <a:r>
              <a:rPr lang="ko-KR" altLang="en-US" sz="1300" b="1" dirty="0">
                <a:latin typeface="+mj-ea"/>
                <a:ea typeface="+mj-ea"/>
              </a:rPr>
              <a:t>의</a:t>
            </a:r>
            <a:r>
              <a:rPr lang="en-US" altLang="ko-Kore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불편한 점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5879EDB4-119A-4A4E-B47D-72CEAB75B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730" y="3619247"/>
            <a:ext cx="4926202" cy="2341288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5" name="AutoShape 17">
            <a:extLst>
              <a:ext uri="{FF2B5EF4-FFF2-40B4-BE49-F238E27FC236}">
                <a16:creationId xmlns:a16="http://schemas.microsoft.com/office/drawing/2014/main" id="{DAEB6AC0-97D8-134F-964E-6CFC6926A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713" y="3472439"/>
            <a:ext cx="2682236" cy="29361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ore-KR" altLang="en-US" sz="1300" b="1" dirty="0">
                <a:latin typeface="+mj-ea"/>
                <a:ea typeface="+mj-ea"/>
              </a:rPr>
              <a:t>미용 </a:t>
            </a:r>
            <a:r>
              <a:rPr lang="en-US" altLang="ko-Kore-KR" sz="1300" b="1" dirty="0">
                <a:latin typeface="+mj-ea"/>
                <a:ea typeface="+mj-ea"/>
              </a:rPr>
              <a:t>App</a:t>
            </a:r>
            <a:r>
              <a:rPr lang="ko-KR" altLang="en-US" sz="1300" b="1" dirty="0">
                <a:latin typeface="+mj-ea"/>
                <a:ea typeface="+mj-ea"/>
              </a:rPr>
              <a:t>에</a:t>
            </a:r>
            <a:r>
              <a:rPr lang="en-US" altLang="ko-Kore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필요한 점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F3ABC-2FC8-DE4D-AA28-ECB19FB12C8F}"/>
              </a:ext>
            </a:extLst>
          </p:cNvPr>
          <p:cNvSpPr txBox="1"/>
          <p:nvPr/>
        </p:nvSpPr>
        <p:spPr>
          <a:xfrm>
            <a:off x="1289364" y="3974739"/>
            <a:ext cx="4102145" cy="1433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500" dirty="0">
                <a:solidFill>
                  <a:schemeClr val="bg1"/>
                </a:solidFill>
              </a:rPr>
              <a:t>내 피부 특성과 관련 없는 제품도 추천</a:t>
            </a:r>
            <a:endParaRPr kumimoji="1" lang="en-US" altLang="ko-Kore-KR" sz="15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500" dirty="0">
                <a:solidFill>
                  <a:schemeClr val="bg1"/>
                </a:solidFill>
              </a:rPr>
              <a:t>미용 제품 효능에 따른 단점도 필요</a:t>
            </a:r>
            <a:endParaRPr kumimoji="1" lang="en-US" altLang="ko-Kore-KR" sz="15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500" dirty="0">
                <a:solidFill>
                  <a:schemeClr val="bg1"/>
                </a:solidFill>
              </a:rPr>
              <a:t>제품 홍보에만 지나치게 집중</a:t>
            </a:r>
            <a:endParaRPr kumimoji="1" lang="en-US" altLang="ko-Kore-KR" sz="15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500" dirty="0">
                <a:solidFill>
                  <a:schemeClr val="bg1"/>
                </a:solidFill>
              </a:rPr>
              <a:t>제품 리뷰에 신뢰가 가지 않음</a:t>
            </a:r>
            <a:endParaRPr kumimoji="1" lang="en-US" altLang="ko-Kore-KR" sz="1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E03B7-2EFA-0343-AEA4-F797785C34DE}"/>
              </a:ext>
            </a:extLst>
          </p:cNvPr>
          <p:cNvSpPr txBox="1"/>
          <p:nvPr/>
        </p:nvSpPr>
        <p:spPr>
          <a:xfrm>
            <a:off x="6774553" y="3890505"/>
            <a:ext cx="4228063" cy="177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500" dirty="0">
                <a:solidFill>
                  <a:schemeClr val="bg1"/>
                </a:solidFill>
              </a:rPr>
              <a:t>객관적인 </a:t>
            </a:r>
            <a:r>
              <a:rPr kumimoji="1" lang="en-US" altLang="ko-Kore-KR" sz="1500" b="1" dirty="0">
                <a:solidFill>
                  <a:schemeClr val="bg1"/>
                </a:solidFill>
              </a:rPr>
              <a:t>Before </a:t>
            </a:r>
            <a:r>
              <a:rPr kumimoji="1" lang="en-US" altLang="ko-Kore-KR" sz="1500" b="1" dirty="0">
                <a:solidFill>
                  <a:schemeClr val="bg1"/>
                </a:solidFill>
                <a:sym typeface="Wingdings" pitchFamily="2" charset="2"/>
              </a:rPr>
              <a:t> After </a:t>
            </a:r>
            <a:r>
              <a:rPr kumimoji="1" lang="ko-KR" altLang="en-US" sz="1500" dirty="0">
                <a:solidFill>
                  <a:schemeClr val="bg1"/>
                </a:solidFill>
                <a:sym typeface="Wingdings" pitchFamily="2" charset="2"/>
              </a:rPr>
              <a:t>비교</a:t>
            </a:r>
            <a:endParaRPr kumimoji="1" lang="en-US" altLang="ko-KR" sz="1500" dirty="0">
              <a:solidFill>
                <a:schemeClr val="bg1"/>
              </a:solidFill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500" dirty="0">
                <a:solidFill>
                  <a:schemeClr val="bg1"/>
                </a:solidFill>
                <a:sym typeface="Wingdings" pitchFamily="2" charset="2"/>
              </a:rPr>
              <a:t>객관적인 정보 없는 과대광고 제거</a:t>
            </a:r>
            <a:endParaRPr kumimoji="1" lang="en-US" altLang="ko-KR" sz="1500" dirty="0">
              <a:solidFill>
                <a:schemeClr val="bg1"/>
              </a:solidFill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500" b="1" dirty="0">
                <a:solidFill>
                  <a:schemeClr val="bg1"/>
                </a:solidFill>
                <a:sym typeface="Wingdings" pitchFamily="2" charset="2"/>
              </a:rPr>
              <a:t>내 피부 특성</a:t>
            </a:r>
            <a:r>
              <a:rPr kumimoji="1" lang="ko-KR" altLang="en-US" sz="1500" dirty="0">
                <a:solidFill>
                  <a:schemeClr val="bg1"/>
                </a:solidFill>
                <a:sym typeface="Wingdings" pitchFamily="2" charset="2"/>
              </a:rPr>
              <a:t>과 관련 있는 제품만 추천</a:t>
            </a:r>
            <a:endParaRPr kumimoji="1" lang="en-US" altLang="ko-KR" sz="1500" dirty="0">
              <a:solidFill>
                <a:schemeClr val="bg1"/>
              </a:solidFill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500" dirty="0">
                <a:solidFill>
                  <a:schemeClr val="bg1"/>
                </a:solidFill>
                <a:sym typeface="Wingdings" pitchFamily="2" charset="2"/>
              </a:rPr>
              <a:t>제품의 장점에만 집중하지 않고</a:t>
            </a:r>
            <a:r>
              <a:rPr kumimoji="1" lang="en-US" altLang="ko-KR" sz="1500" dirty="0">
                <a:solidFill>
                  <a:schemeClr val="bg1"/>
                </a:solidFill>
                <a:sym typeface="Wingdings" pitchFamily="2" charset="2"/>
              </a:rPr>
              <a:t>,</a:t>
            </a:r>
            <a:br>
              <a:rPr kumimoji="1" lang="en-US" altLang="ko-KR" sz="1500" dirty="0">
                <a:solidFill>
                  <a:schemeClr val="bg1"/>
                </a:solidFill>
                <a:sym typeface="Wingdings" pitchFamily="2" charset="2"/>
              </a:rPr>
            </a:br>
            <a:r>
              <a:rPr kumimoji="1" lang="ko-KR" altLang="en-US" sz="1500" dirty="0">
                <a:solidFill>
                  <a:schemeClr val="bg1"/>
                </a:solidFill>
                <a:sym typeface="Wingdings" pitchFamily="2" charset="2"/>
              </a:rPr>
              <a:t>단점 또한 확실하게 보여주는 리뷰</a:t>
            </a:r>
            <a:endParaRPr kumimoji="1" lang="en-US" altLang="ko-Kore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4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4A1472F6-80EE-3A40-A17D-EB7E7B02D522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2.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문제정의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[1/1]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FISH BONE </a:t>
            </a:r>
            <a:r>
              <a:rPr kumimoji="1" lang="ko-KR" altLang="en-US" dirty="0">
                <a:solidFill>
                  <a:schemeClr val="bg1"/>
                </a:solidFill>
              </a:rPr>
              <a:t>다이어그램을 이용한 문제정의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1753EA4-1B21-8744-887A-903056F31C10}"/>
              </a:ext>
            </a:extLst>
          </p:cNvPr>
          <p:cNvCxnSpPr>
            <a:cxnSpLocks/>
          </p:cNvCxnSpPr>
          <p:nvPr/>
        </p:nvCxnSpPr>
        <p:spPr>
          <a:xfrm>
            <a:off x="8798312" y="2148768"/>
            <a:ext cx="0" cy="382486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17">
            <a:extLst>
              <a:ext uri="{FF2B5EF4-FFF2-40B4-BE49-F238E27FC236}">
                <a16:creationId xmlns:a16="http://schemas.microsoft.com/office/drawing/2014/main" id="{786D53E0-9C3A-1B4F-9B8B-EEE4A89E4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796" y="1815079"/>
            <a:ext cx="2068435" cy="29361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ore-KR" altLang="en-US" sz="1300" b="1" dirty="0">
                <a:latin typeface="+mj-ea"/>
                <a:ea typeface="+mj-ea"/>
              </a:rPr>
              <a:t>결과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03FF384E-B7C8-5E4C-9350-893B00F56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636" y="1815079"/>
            <a:ext cx="2068435" cy="2936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ore-KR" altLang="en-US" sz="1300" b="1" dirty="0">
                <a:latin typeface="+mj-ea"/>
                <a:ea typeface="+mj-ea"/>
              </a:rPr>
              <a:t>원인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왼쪽 중괄호[L] 14">
            <a:extLst>
              <a:ext uri="{FF2B5EF4-FFF2-40B4-BE49-F238E27FC236}">
                <a16:creationId xmlns:a16="http://schemas.microsoft.com/office/drawing/2014/main" id="{A0EB463E-3CDB-A34B-932B-37D37FEE1234}"/>
              </a:ext>
            </a:extLst>
          </p:cNvPr>
          <p:cNvSpPr/>
          <p:nvPr/>
        </p:nvSpPr>
        <p:spPr>
          <a:xfrm>
            <a:off x="9154103" y="3362993"/>
            <a:ext cx="323385" cy="1261770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왼쪽 중괄호[L] 27">
            <a:extLst>
              <a:ext uri="{FF2B5EF4-FFF2-40B4-BE49-F238E27FC236}">
                <a16:creationId xmlns:a16="http://schemas.microsoft.com/office/drawing/2014/main" id="{878B888B-6640-634F-BC31-22BBD1408C6C}"/>
              </a:ext>
            </a:extLst>
          </p:cNvPr>
          <p:cNvSpPr/>
          <p:nvPr/>
        </p:nvSpPr>
        <p:spPr>
          <a:xfrm flipH="1">
            <a:off x="11132236" y="3362993"/>
            <a:ext cx="323384" cy="1261770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B5EBA-C82B-6B4A-9001-9867BAAEABA1}"/>
              </a:ext>
            </a:extLst>
          </p:cNvPr>
          <p:cNvSpPr txBox="1"/>
          <p:nvPr/>
        </p:nvSpPr>
        <p:spPr>
          <a:xfrm>
            <a:off x="9315795" y="3553874"/>
            <a:ext cx="19781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solidFill>
                  <a:schemeClr val="bg1"/>
                </a:solidFill>
              </a:rPr>
              <a:t>미용 관심 증가에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dirty="0">
                <a:solidFill>
                  <a:schemeClr val="bg1"/>
                </a:solidFill>
              </a:rPr>
              <a:t>비례하지 않는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sz="2200" b="1" dirty="0">
                <a:solidFill>
                  <a:schemeClr val="bg1"/>
                </a:solidFill>
              </a:rPr>
              <a:t>어플 사용량</a:t>
            </a: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16E7C97A-99F6-1340-8880-61748BF92FDD}"/>
              </a:ext>
            </a:extLst>
          </p:cNvPr>
          <p:cNvSpPr/>
          <p:nvPr/>
        </p:nvSpPr>
        <p:spPr>
          <a:xfrm>
            <a:off x="4000759" y="5509571"/>
            <a:ext cx="94658" cy="36933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왼쪽 중괄호[L] 29">
            <a:extLst>
              <a:ext uri="{FF2B5EF4-FFF2-40B4-BE49-F238E27FC236}">
                <a16:creationId xmlns:a16="http://schemas.microsoft.com/office/drawing/2014/main" id="{F899C5B8-05BC-C34A-93DC-0ED779861471}"/>
              </a:ext>
            </a:extLst>
          </p:cNvPr>
          <p:cNvSpPr/>
          <p:nvPr/>
        </p:nvSpPr>
        <p:spPr>
          <a:xfrm flipH="1">
            <a:off x="4903278" y="5509571"/>
            <a:ext cx="94658" cy="36933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75D6C-13BE-404A-BF7D-4CE1CC391124}"/>
              </a:ext>
            </a:extLst>
          </p:cNvPr>
          <p:cNvSpPr txBox="1"/>
          <p:nvPr/>
        </p:nvSpPr>
        <p:spPr>
          <a:xfrm>
            <a:off x="4095417" y="5532653"/>
            <a:ext cx="819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b="1" dirty="0">
                <a:solidFill>
                  <a:schemeClr val="bg1"/>
                </a:solidFill>
              </a:rPr>
              <a:t>접근성</a:t>
            </a:r>
          </a:p>
        </p:txBody>
      </p:sp>
      <p:sp>
        <p:nvSpPr>
          <p:cNvPr id="32" name="왼쪽 중괄호[L] 31">
            <a:extLst>
              <a:ext uri="{FF2B5EF4-FFF2-40B4-BE49-F238E27FC236}">
                <a16:creationId xmlns:a16="http://schemas.microsoft.com/office/drawing/2014/main" id="{9197FE6A-0473-1F4D-8B76-4A805934AB6E}"/>
              </a:ext>
            </a:extLst>
          </p:cNvPr>
          <p:cNvSpPr/>
          <p:nvPr/>
        </p:nvSpPr>
        <p:spPr>
          <a:xfrm>
            <a:off x="5779822" y="2418234"/>
            <a:ext cx="94658" cy="36933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왼쪽 중괄호[L] 32">
            <a:extLst>
              <a:ext uri="{FF2B5EF4-FFF2-40B4-BE49-F238E27FC236}">
                <a16:creationId xmlns:a16="http://schemas.microsoft.com/office/drawing/2014/main" id="{85B99DA0-1716-EB47-B5E5-DE1DB682D282}"/>
              </a:ext>
            </a:extLst>
          </p:cNvPr>
          <p:cNvSpPr/>
          <p:nvPr/>
        </p:nvSpPr>
        <p:spPr>
          <a:xfrm flipH="1">
            <a:off x="6682341" y="2418234"/>
            <a:ext cx="94658" cy="36933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679827-E495-8943-B4C0-1D4176366019}"/>
              </a:ext>
            </a:extLst>
          </p:cNvPr>
          <p:cNvSpPr txBox="1"/>
          <p:nvPr/>
        </p:nvSpPr>
        <p:spPr>
          <a:xfrm>
            <a:off x="5874480" y="2445539"/>
            <a:ext cx="819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b="1" dirty="0">
                <a:solidFill>
                  <a:schemeClr val="bg1"/>
                </a:solidFill>
              </a:rPr>
              <a:t>신뢰성</a:t>
            </a: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8B214AD-41C4-9B45-84B0-7F23E98278CB}"/>
              </a:ext>
            </a:extLst>
          </p:cNvPr>
          <p:cNvSpPr/>
          <p:nvPr/>
        </p:nvSpPr>
        <p:spPr>
          <a:xfrm>
            <a:off x="898071" y="3800207"/>
            <a:ext cx="8139911" cy="369332"/>
          </a:xfrm>
          <a:prstGeom prst="rightArrow">
            <a:avLst>
              <a:gd name="adj1" fmla="val 50000"/>
              <a:gd name="adj2" fmla="val 7113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4D37E29-A414-E844-8532-1E8474061F87}"/>
              </a:ext>
            </a:extLst>
          </p:cNvPr>
          <p:cNvCxnSpPr>
            <a:cxnSpLocks/>
          </p:cNvCxnSpPr>
          <p:nvPr/>
        </p:nvCxnSpPr>
        <p:spPr>
          <a:xfrm>
            <a:off x="6285390" y="2876952"/>
            <a:ext cx="1104111" cy="10429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2637ED1-9E8B-E049-9B5A-821A1C94BEC2}"/>
              </a:ext>
            </a:extLst>
          </p:cNvPr>
          <p:cNvCxnSpPr>
            <a:cxnSpLocks/>
          </p:cNvCxnSpPr>
          <p:nvPr/>
        </p:nvCxnSpPr>
        <p:spPr>
          <a:xfrm flipV="1">
            <a:off x="4504980" y="4061202"/>
            <a:ext cx="757293" cy="1391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D8947E3-4987-F54E-A14E-3B28CF637904}"/>
              </a:ext>
            </a:extLst>
          </p:cNvPr>
          <p:cNvCxnSpPr>
            <a:cxnSpLocks/>
          </p:cNvCxnSpPr>
          <p:nvPr/>
        </p:nvCxnSpPr>
        <p:spPr>
          <a:xfrm>
            <a:off x="2396177" y="2876952"/>
            <a:ext cx="1104111" cy="10429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왼쪽 중괄호[L] 55">
            <a:extLst>
              <a:ext uri="{FF2B5EF4-FFF2-40B4-BE49-F238E27FC236}">
                <a16:creationId xmlns:a16="http://schemas.microsoft.com/office/drawing/2014/main" id="{70B230FB-F42C-8B49-8EC8-FE90DC1C766C}"/>
              </a:ext>
            </a:extLst>
          </p:cNvPr>
          <p:cNvSpPr/>
          <p:nvPr/>
        </p:nvSpPr>
        <p:spPr>
          <a:xfrm>
            <a:off x="1951056" y="2418234"/>
            <a:ext cx="94658" cy="36933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7" name="왼쪽 중괄호[L] 56">
            <a:extLst>
              <a:ext uri="{FF2B5EF4-FFF2-40B4-BE49-F238E27FC236}">
                <a16:creationId xmlns:a16="http://schemas.microsoft.com/office/drawing/2014/main" id="{90D0B446-CF7A-9F4F-A19D-132006E93AF0}"/>
              </a:ext>
            </a:extLst>
          </p:cNvPr>
          <p:cNvSpPr/>
          <p:nvPr/>
        </p:nvSpPr>
        <p:spPr>
          <a:xfrm flipH="1">
            <a:off x="2853575" y="2418234"/>
            <a:ext cx="94658" cy="36933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B00A54-9D05-104A-8F77-984720CB915D}"/>
              </a:ext>
            </a:extLst>
          </p:cNvPr>
          <p:cNvSpPr txBox="1"/>
          <p:nvPr/>
        </p:nvSpPr>
        <p:spPr>
          <a:xfrm>
            <a:off x="2045714" y="2445539"/>
            <a:ext cx="819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b="1" dirty="0">
                <a:solidFill>
                  <a:schemeClr val="bg1"/>
                </a:solidFill>
              </a:rPr>
              <a:t>기능성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513C6E-2DD7-8F43-84DF-FA94D66DA559}"/>
              </a:ext>
            </a:extLst>
          </p:cNvPr>
          <p:cNvSpPr txBox="1"/>
          <p:nvPr/>
        </p:nvSpPr>
        <p:spPr>
          <a:xfrm>
            <a:off x="5355107" y="2944981"/>
            <a:ext cx="90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미용제품</a:t>
            </a:r>
            <a:endParaRPr kumimoji="1" lang="en-US" altLang="ko-Kore-KR" sz="1200" dirty="0">
              <a:solidFill>
                <a:schemeClr val="bg1"/>
              </a:solidFill>
            </a:endParaRPr>
          </a:p>
          <a:p>
            <a:r>
              <a:rPr kumimoji="1" lang="ko-Kore-KR" altLang="en-US" sz="1200" dirty="0">
                <a:solidFill>
                  <a:schemeClr val="bg1"/>
                </a:solidFill>
              </a:rPr>
              <a:t>과대광고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2E382A-FB1E-5143-8368-03F696F607C7}"/>
              </a:ext>
            </a:extLst>
          </p:cNvPr>
          <p:cNvSpPr txBox="1"/>
          <p:nvPr/>
        </p:nvSpPr>
        <p:spPr>
          <a:xfrm>
            <a:off x="7230290" y="3167609"/>
            <a:ext cx="109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제품 리뷰</a:t>
            </a:r>
            <a:endParaRPr kumimoji="1" lang="en-US" altLang="ko-Kore-KR" sz="1200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신뢰도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C830367-00D4-E243-BE18-940CCA9BE1C6}"/>
              </a:ext>
            </a:extLst>
          </p:cNvPr>
          <p:cNvCxnSpPr>
            <a:cxnSpLocks/>
          </p:cNvCxnSpPr>
          <p:nvPr/>
        </p:nvCxnSpPr>
        <p:spPr>
          <a:xfrm>
            <a:off x="4565420" y="4598586"/>
            <a:ext cx="38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F216102-9C5B-5243-B993-E085EAF64C2B}"/>
              </a:ext>
            </a:extLst>
          </p:cNvPr>
          <p:cNvCxnSpPr>
            <a:cxnSpLocks/>
          </p:cNvCxnSpPr>
          <p:nvPr/>
        </p:nvCxnSpPr>
        <p:spPr>
          <a:xfrm flipH="1">
            <a:off x="4918453" y="4723349"/>
            <a:ext cx="4696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1B08EE0-2EAC-984E-8597-B549A3F9F1A1}"/>
              </a:ext>
            </a:extLst>
          </p:cNvPr>
          <p:cNvSpPr txBox="1"/>
          <p:nvPr/>
        </p:nvSpPr>
        <p:spPr>
          <a:xfrm>
            <a:off x="5334638" y="4498031"/>
            <a:ext cx="904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용어</a:t>
            </a:r>
            <a:r>
              <a:rPr kumimoji="1" lang="en-US" altLang="ko-KR" sz="1200" dirty="0">
                <a:solidFill>
                  <a:schemeClr val="bg1"/>
                </a:solidFill>
              </a:rPr>
              <a:t>/</a:t>
            </a:r>
            <a:r>
              <a:rPr kumimoji="1" lang="ko-Kore-KR" altLang="en-US" sz="1200" dirty="0">
                <a:solidFill>
                  <a:schemeClr val="bg1"/>
                </a:solidFill>
              </a:rPr>
              <a:t>성분 설명</a:t>
            </a:r>
            <a:r>
              <a:rPr kumimoji="1" lang="en-US" altLang="ko-Kore-KR" sz="1200" dirty="0">
                <a:solidFill>
                  <a:schemeClr val="bg1"/>
                </a:solidFill>
              </a:rPr>
              <a:t> </a:t>
            </a:r>
            <a:r>
              <a:rPr kumimoji="1" lang="ko-Kore-KR" altLang="en-US" sz="1200" dirty="0">
                <a:solidFill>
                  <a:schemeClr val="bg1"/>
                </a:solidFill>
              </a:rPr>
              <a:t>부재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881D6A2-B2EB-3E47-A380-310B3EFB0680}"/>
              </a:ext>
            </a:extLst>
          </p:cNvPr>
          <p:cNvCxnSpPr>
            <a:cxnSpLocks/>
          </p:cNvCxnSpPr>
          <p:nvPr/>
        </p:nvCxnSpPr>
        <p:spPr>
          <a:xfrm flipH="1">
            <a:off x="6837465" y="3418328"/>
            <a:ext cx="552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9C424-4226-404C-9E34-BD434351BE2C}"/>
              </a:ext>
            </a:extLst>
          </p:cNvPr>
          <p:cNvSpPr txBox="1"/>
          <p:nvPr/>
        </p:nvSpPr>
        <p:spPr>
          <a:xfrm>
            <a:off x="3490130" y="4970209"/>
            <a:ext cx="88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사회적</a:t>
            </a:r>
            <a:endParaRPr kumimoji="1" lang="en-US" altLang="ko-Kore-KR" sz="1200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인식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043EEBD-07ED-3645-B401-9B99B6000F9D}"/>
              </a:ext>
            </a:extLst>
          </p:cNvPr>
          <p:cNvCxnSpPr>
            <a:cxnSpLocks/>
          </p:cNvCxnSpPr>
          <p:nvPr/>
        </p:nvCxnSpPr>
        <p:spPr>
          <a:xfrm>
            <a:off x="4195643" y="5163519"/>
            <a:ext cx="433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CBA2501-21AD-2C4A-A518-C7A8AFDC57EE}"/>
              </a:ext>
            </a:extLst>
          </p:cNvPr>
          <p:cNvSpPr txBox="1"/>
          <p:nvPr/>
        </p:nvSpPr>
        <p:spPr>
          <a:xfrm>
            <a:off x="1058896" y="2979776"/>
            <a:ext cx="1427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피부 개선</a:t>
            </a:r>
            <a:endParaRPr kumimoji="1" lang="en-US" altLang="ko-Kore-KR" sz="1200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파악수단</a:t>
            </a:r>
            <a:r>
              <a:rPr kumimoji="1" lang="en-US" altLang="ko-Kore-KR" sz="1200" dirty="0">
                <a:solidFill>
                  <a:schemeClr val="bg1"/>
                </a:solidFill>
              </a:rPr>
              <a:t> </a:t>
            </a:r>
            <a:r>
              <a:rPr kumimoji="1" lang="ko-Kore-KR" altLang="en-US" sz="1200" dirty="0">
                <a:solidFill>
                  <a:schemeClr val="bg1"/>
                </a:solidFill>
              </a:rPr>
              <a:t>부재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A345E10-D468-F34B-ABB6-F55252F35767}"/>
              </a:ext>
            </a:extLst>
          </p:cNvPr>
          <p:cNvCxnSpPr>
            <a:cxnSpLocks/>
          </p:cNvCxnSpPr>
          <p:nvPr/>
        </p:nvCxnSpPr>
        <p:spPr>
          <a:xfrm>
            <a:off x="2280208" y="3164833"/>
            <a:ext cx="403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80CEF05-FEBD-254F-A260-2ED8536F76B9}"/>
              </a:ext>
            </a:extLst>
          </p:cNvPr>
          <p:cNvSpPr txBox="1"/>
          <p:nvPr/>
        </p:nvSpPr>
        <p:spPr>
          <a:xfrm>
            <a:off x="3280927" y="3156823"/>
            <a:ext cx="101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불필요 정보</a:t>
            </a:r>
            <a:endParaRPr kumimoji="1" lang="en-US" altLang="ko-Kore-KR" sz="1200" dirty="0">
              <a:solidFill>
                <a:schemeClr val="bg1"/>
              </a:solidFill>
            </a:endParaRPr>
          </a:p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과다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7188B4C-D3B9-3F40-A376-1F827BB30808}"/>
              </a:ext>
            </a:extLst>
          </p:cNvPr>
          <p:cNvCxnSpPr>
            <a:cxnSpLocks/>
          </p:cNvCxnSpPr>
          <p:nvPr/>
        </p:nvCxnSpPr>
        <p:spPr>
          <a:xfrm flipH="1">
            <a:off x="2907466" y="3358301"/>
            <a:ext cx="43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188CF05-4963-414B-900D-D3278BB25686}"/>
              </a:ext>
            </a:extLst>
          </p:cNvPr>
          <p:cNvSpPr txBox="1"/>
          <p:nvPr/>
        </p:nvSpPr>
        <p:spPr>
          <a:xfrm>
            <a:off x="3809811" y="4471698"/>
            <a:ext cx="88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dirty="0">
                <a:solidFill>
                  <a:schemeClr val="bg1"/>
                </a:solidFill>
              </a:rPr>
              <a:t>무관심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6B9DCA7F-FFFB-714C-B742-4366887D0980}"/>
              </a:ext>
            </a:extLst>
          </p:cNvPr>
          <p:cNvCxnSpPr>
            <a:cxnSpLocks/>
          </p:cNvCxnSpPr>
          <p:nvPr/>
        </p:nvCxnSpPr>
        <p:spPr>
          <a:xfrm>
            <a:off x="6101901" y="3147137"/>
            <a:ext cx="433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0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6FD96F1-EF8F-3648-9780-EB757BB30420}"/>
              </a:ext>
            </a:extLst>
          </p:cNvPr>
          <p:cNvSpPr/>
          <p:nvPr/>
        </p:nvSpPr>
        <p:spPr>
          <a:xfrm>
            <a:off x="290285" y="272143"/>
            <a:ext cx="11611429" cy="6313714"/>
          </a:xfrm>
          <a:prstGeom prst="roundRect">
            <a:avLst>
              <a:gd name="adj" fmla="val 26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D8647-0593-3346-9D62-5C85572369E3}"/>
              </a:ext>
            </a:extLst>
          </p:cNvPr>
          <p:cNvSpPr txBox="1"/>
          <p:nvPr/>
        </p:nvSpPr>
        <p:spPr>
          <a:xfrm>
            <a:off x="464456" y="438051"/>
            <a:ext cx="2975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산학 협력 캡스톤 </a:t>
            </a:r>
            <a:r>
              <a:rPr kumimoji="1" lang="ko-KR" altLang="en-US" sz="1000" dirty="0">
                <a:solidFill>
                  <a:schemeClr val="bg1"/>
                </a:solidFill>
              </a:rPr>
              <a:t>설계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3F67-DF64-E948-8E4B-31EB47FE1B0F}"/>
              </a:ext>
            </a:extLst>
          </p:cNvPr>
          <p:cNvSpPr txBox="1"/>
          <p:nvPr/>
        </p:nvSpPr>
        <p:spPr>
          <a:xfrm>
            <a:off x="10007600" y="6234292"/>
            <a:ext cx="3788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디자인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씽킹</a:t>
            </a:r>
            <a:r>
              <a:rPr kumimoji="1" lang="ko-KR" altLang="en-US" sz="1000" dirty="0">
                <a:solidFill>
                  <a:schemeClr val="bg1"/>
                </a:solidFill>
              </a:rPr>
              <a:t> 과정 적용 결과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AE54A-6839-6747-8E8B-CC18FABAF686}"/>
              </a:ext>
            </a:extLst>
          </p:cNvPr>
          <p:cNvSpPr txBox="1"/>
          <p:nvPr/>
        </p:nvSpPr>
        <p:spPr>
          <a:xfrm>
            <a:off x="464455" y="761216"/>
            <a:ext cx="1053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solidFill>
                  <a:schemeClr val="bg1"/>
                </a:solidFill>
              </a:rPr>
              <a:t>3.</a:t>
            </a:r>
            <a:r>
              <a:rPr kumimoji="1" lang="ko-KR" altLang="en-US" sz="3000" b="1" dirty="0">
                <a:solidFill>
                  <a:schemeClr val="bg1"/>
                </a:solidFill>
              </a:rPr>
              <a:t> 아이디어도출 </a:t>
            </a:r>
            <a:r>
              <a:rPr kumimoji="1" lang="en-US" altLang="ko-KR" sz="2000" b="1" dirty="0">
                <a:solidFill>
                  <a:schemeClr val="bg1"/>
                </a:solidFill>
              </a:rPr>
              <a:t>[1/1]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61A6-5839-654B-89FD-0748F4D84C5E}"/>
              </a:ext>
            </a:extLst>
          </p:cNvPr>
          <p:cNvSpPr txBox="1"/>
          <p:nvPr/>
        </p:nvSpPr>
        <p:spPr>
          <a:xfrm>
            <a:off x="898072" y="1250289"/>
            <a:ext cx="108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피부 사진과 이미지처리를 이용한 강제연결 진행</a:t>
            </a:r>
            <a:endParaRPr kumimoji="1" lang="en-US" altLang="ko-Kore-KR" dirty="0">
              <a:solidFill>
                <a:schemeClr val="bg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B87A576-13CA-4A28-A30D-D29B5B493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86432"/>
              </p:ext>
            </p:extLst>
          </p:nvPr>
        </p:nvGraphicFramePr>
        <p:xfrm>
          <a:off x="898072" y="1899918"/>
          <a:ext cx="10104544" cy="3742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119">
                  <a:extLst>
                    <a:ext uri="{9D8B030D-6E8A-4147-A177-3AD203B41FA5}">
                      <a16:colId xmlns:a16="http://schemas.microsoft.com/office/drawing/2014/main" val="136616831"/>
                    </a:ext>
                  </a:extLst>
                </a:gridCol>
                <a:gridCol w="7931425">
                  <a:extLst>
                    <a:ext uri="{9D8B030D-6E8A-4147-A177-3AD203B41FA5}">
                      <a16:colId xmlns:a16="http://schemas.microsoft.com/office/drawing/2014/main" val="3009069508"/>
                    </a:ext>
                  </a:extLst>
                </a:gridCol>
              </a:tblGrid>
              <a:tr h="495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특징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강제 연결 아이디어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05133"/>
                  </a:ext>
                </a:extLst>
              </a:tr>
              <a:tr h="81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모공과 주름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피부 사진에 명암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 err="1"/>
                        <a:t>선형성</a:t>
                      </a:r>
                      <a:r>
                        <a:rPr lang="ko-KR" altLang="en-US" sz="1300" dirty="0"/>
                        <a:t> 관련 이미지 처리를 적용하여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모공과 주름의 상태를 진단하는 기능 제공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300" dirty="0">
                          <a:sym typeface="Wingdings" pitchFamily="2" charset="2"/>
                        </a:rPr>
                        <a:t>공감하기 단계 설문조사 결과와 실제 사진을 이용한 측정 용이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052144"/>
                  </a:ext>
                </a:extLst>
              </a:tr>
              <a:tr h="81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유 ∙ 수분 밸런스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피부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사진에 명암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관련 이미지 처리를 적용하여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유 </a:t>
                      </a:r>
                      <a:r>
                        <a:rPr lang="ko-KR" altLang="en-US" sz="1300" b="1" dirty="0"/>
                        <a:t>∙ </a:t>
                      </a:r>
                      <a:r>
                        <a:rPr lang="ko-KR" altLang="en-US" sz="1300" dirty="0"/>
                        <a:t>수분 밸런스를 예측하여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미용 관련 정보 제공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300" dirty="0">
                          <a:sym typeface="Wingdings" pitchFamily="2" charset="2"/>
                        </a:rPr>
                        <a:t> 실제 사진을 이용한 </a:t>
                      </a:r>
                      <a:r>
                        <a:rPr lang="ko-KR" altLang="en-US" sz="1300" dirty="0"/>
                        <a:t>유 </a:t>
                      </a:r>
                      <a:r>
                        <a:rPr lang="ko-KR" altLang="en-US" sz="1300" b="1" dirty="0"/>
                        <a:t>∙ </a:t>
                      </a:r>
                      <a:r>
                        <a:rPr lang="ko-KR" altLang="en-US" sz="1300" dirty="0"/>
                        <a:t>수분 밸런스 측정이 어려움</a:t>
                      </a:r>
                      <a:endParaRPr lang="en-US" altLang="ko-KR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045988"/>
                  </a:ext>
                </a:extLst>
              </a:tr>
              <a:tr h="81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미백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피부의 트러블 정도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피부 사진에 색상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빛 관련 이미지 처리를 적용하여 미백과 트러블을 진단하는 기능 제공</a:t>
                      </a:r>
                      <a:endParaRPr lang="en-US" altLang="ko-KR" sz="1300" dirty="0"/>
                    </a:p>
                    <a:p>
                      <a:pPr latinLnBrk="1"/>
                      <a:r>
                        <a:rPr lang="en-US" altLang="ko-KR" sz="1300" dirty="0"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300" dirty="0">
                          <a:sym typeface="Wingdings" pitchFamily="2" charset="2"/>
                        </a:rPr>
                        <a:t> 실제 사진 </a:t>
                      </a:r>
                      <a:r>
                        <a:rPr lang="ko-KR" altLang="en-US" sz="1300" dirty="0" err="1">
                          <a:sym typeface="Wingdings" pitchFamily="2" charset="2"/>
                        </a:rPr>
                        <a:t>촬영시</a:t>
                      </a:r>
                      <a:r>
                        <a:rPr lang="ko-KR" altLang="en-US" sz="1300" dirty="0">
                          <a:sym typeface="Wingdings" pitchFamily="2" charset="2"/>
                        </a:rPr>
                        <a:t> 주변 조명 영향을 크게 받아 어려움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617193"/>
                  </a:ext>
                </a:extLst>
              </a:tr>
              <a:tr h="811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반점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기미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피부 사진에 명암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넓이 관련 이용해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반점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기미를 체크하여 가르쳐 주는 기능을 제공</a:t>
                      </a:r>
                      <a:br>
                        <a:rPr lang="en-US" altLang="ko-KR" sz="1300" dirty="0"/>
                      </a:br>
                      <a:r>
                        <a:rPr lang="en-US" altLang="ko-KR" sz="1300" dirty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300" dirty="0">
                          <a:sym typeface="Wingdings" pitchFamily="2" charset="2"/>
                        </a:rPr>
                        <a:t>공감하기 단계 설문조사결과 반점과 기미에 대한 관심이 크지 않았음</a:t>
                      </a:r>
                      <a:endParaRPr lang="ko-KR" altLang="en-US" sz="1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6655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498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그물</Template>
  <TotalTime>579</TotalTime>
  <Words>778</Words>
  <Application>Microsoft Macintosh PowerPoint</Application>
  <PresentationFormat>와이드스크린</PresentationFormat>
  <Paragraphs>182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Century Gothic</vt:lpstr>
      <vt:lpstr>Wingdings</vt:lpstr>
      <vt:lpstr>그물</vt:lpstr>
      <vt:lpstr>산학 협력 캡스톤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임베디드시스템 S/W 설계</dc:title>
  <dc:creator>최현구</dc:creator>
  <cp:lastModifiedBy>최현구</cp:lastModifiedBy>
  <cp:revision>136</cp:revision>
  <dcterms:created xsi:type="dcterms:W3CDTF">2020-04-18T07:01:42Z</dcterms:created>
  <dcterms:modified xsi:type="dcterms:W3CDTF">2020-04-21T10:07:54Z</dcterms:modified>
</cp:coreProperties>
</file>